
<file path=[Content_Types].xml><?xml version="1.0" encoding="utf-8"?>
<Types xmlns="http://schemas.openxmlformats.org/package/2006/content-types">
  <Override PartName="/ppt/slides/slide45.xml" ContentType="application/vnd.openxmlformats-officedocument.presentationml.slide+xml"/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6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48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9.xml" ContentType="application/vnd.openxmlformats-officedocument.presentationml.slide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51"/>
  </p:notesMasterIdLst>
  <p:handoutMasterIdLst>
    <p:handoutMasterId r:id="rId52"/>
  </p:handoutMasterIdLst>
  <p:sldIdLst>
    <p:sldId id="256" r:id="rId2"/>
    <p:sldId id="259" r:id="rId3"/>
    <p:sldId id="258" r:id="rId4"/>
    <p:sldId id="280" r:id="rId5"/>
    <p:sldId id="302" r:id="rId6"/>
    <p:sldId id="311" r:id="rId7"/>
    <p:sldId id="312" r:id="rId8"/>
    <p:sldId id="310" r:id="rId9"/>
    <p:sldId id="313" r:id="rId10"/>
    <p:sldId id="305" r:id="rId11"/>
    <p:sldId id="321" r:id="rId12"/>
    <p:sldId id="306" r:id="rId13"/>
    <p:sldId id="320" r:id="rId14"/>
    <p:sldId id="317" r:id="rId15"/>
    <p:sldId id="295" r:id="rId16"/>
    <p:sldId id="296" r:id="rId17"/>
    <p:sldId id="307" r:id="rId18"/>
    <p:sldId id="298" r:id="rId19"/>
    <p:sldId id="299" r:id="rId20"/>
    <p:sldId id="300" r:id="rId21"/>
    <p:sldId id="301" r:id="rId22"/>
    <p:sldId id="328" r:id="rId23"/>
    <p:sldId id="308" r:id="rId24"/>
    <p:sldId id="327" r:id="rId25"/>
    <p:sldId id="316" r:id="rId26"/>
    <p:sldId id="324" r:id="rId27"/>
    <p:sldId id="315" r:id="rId28"/>
    <p:sldId id="304" r:id="rId29"/>
    <p:sldId id="292" r:id="rId30"/>
    <p:sldId id="293" r:id="rId31"/>
    <p:sldId id="294" r:id="rId32"/>
    <p:sldId id="323" r:id="rId33"/>
    <p:sldId id="303" r:id="rId34"/>
    <p:sldId id="325" r:id="rId35"/>
    <p:sldId id="326" r:id="rId36"/>
    <p:sldId id="291" r:id="rId37"/>
    <p:sldId id="335" r:id="rId38"/>
    <p:sldId id="329" r:id="rId39"/>
    <p:sldId id="330" r:id="rId40"/>
    <p:sldId id="331" r:id="rId41"/>
    <p:sldId id="332" r:id="rId42"/>
    <p:sldId id="333" r:id="rId43"/>
    <p:sldId id="336" r:id="rId44"/>
    <p:sldId id="337" r:id="rId45"/>
    <p:sldId id="338" r:id="rId46"/>
    <p:sldId id="339" r:id="rId47"/>
    <p:sldId id="340" r:id="rId48"/>
    <p:sldId id="341" r:id="rId49"/>
    <p:sldId id="342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0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4139" autoAdjust="0"/>
    <p:restoredTop sz="83012" autoAdjust="0"/>
  </p:normalViewPr>
  <p:slideViewPr>
    <p:cSldViewPr snapToGrid="0">
      <p:cViewPr>
        <p:scale>
          <a:sx n="100" d="100"/>
          <a:sy n="100" d="100"/>
        </p:scale>
        <p:origin x="-1200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EDD7D-F0C6-4A40-BEA1-68E4FF836EB7}" type="datetimeFigureOut">
              <a:rPr lang="en-US" smtClean="0"/>
              <a:pPr/>
              <a:t>5/3/11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F396B9-953C-FC4D-B1C4-1A6F2FF832F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30945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1F4C97-C64B-5444-90FA-7CD9FD5EA1ED}" type="datetimeFigureOut">
              <a:rPr lang="en-US" smtClean="0"/>
              <a:pPr/>
              <a:t>5/3/11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12AF7-8D97-9A46-B1BA-0E3250F0C7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24242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mistakes made by employees, faulty plant design, and the breakdown of key elements in the proper operation of the plant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266037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Capacity of these things plays</a:t>
            </a:r>
            <a:r>
              <a:rPr lang="en-US" baseline="0" dirty="0" smtClean="0"/>
              <a:t> a role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8103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mention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Jrugged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2728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Doesn’t mention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Jrugged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2728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Network partitions,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8916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the closing</a:t>
            </a:r>
            <a:r>
              <a:rPr lang="en-US" baseline="0" dirty="0" smtClean="0"/>
              <a:t> presentation from Surge 2010 and Theo </a:t>
            </a:r>
            <a:r>
              <a:rPr lang="en-US" baseline="0" dirty="0" err="1" smtClean="0"/>
              <a:t>Schlosnagle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191191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070525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Netflix has the chaos</a:t>
            </a:r>
            <a:r>
              <a:rPr lang="en-US" baseline="0" dirty="0" smtClean="0"/>
              <a:t> monkey, a script/tool that randomly kills services/servers to see what happens.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572275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Prevent your system from “over heating”</a:t>
            </a:r>
          </a:p>
          <a:p>
            <a:r>
              <a:rPr lang="en-US" dirty="0" smtClean="0"/>
              <a:t>Configurable </a:t>
            </a:r>
          </a:p>
          <a:p>
            <a:r>
              <a:rPr lang="en-US" dirty="0" smtClean="0"/>
              <a:t>	number of failures per unit</a:t>
            </a:r>
            <a:r>
              <a:rPr lang="en-US" baseline="0" dirty="0" smtClean="0"/>
              <a:t> time</a:t>
            </a:r>
          </a:p>
          <a:p>
            <a:r>
              <a:rPr lang="en-US" baseline="0" dirty="0" smtClean="0"/>
              <a:t>	Rest period/reset period</a:t>
            </a:r>
          </a:p>
          <a:p>
            <a:r>
              <a:rPr lang="en-US" baseline="0" dirty="0" smtClean="0"/>
              <a:t>	What should I ignore (what exceptions are ‘normal’ to get)</a:t>
            </a:r>
          </a:p>
          <a:p>
            <a:endParaRPr lang="en-US" baseline="0" dirty="0" smtClean="0"/>
          </a:p>
          <a:p>
            <a:r>
              <a:rPr lang="en-US" baseline="0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FlowMeter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latency tracker is a server only tracker (i.e. it is only tracking</a:t>
            </a:r>
            <a:r>
              <a:rPr lang="en-US" baseline="0" dirty="0" smtClean="0"/>
              <a:t> the latency of a wrapped method call)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Netflix Rambo Mode – servers can succeed all on their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D12AF7-8D97-9A46-B1BA-0E3250F0C79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8115792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B084A7D-7587-BB43-BDA1-7302A2070B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460375"/>
            <a:ext cx="8659813" cy="350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42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200" tIns="38100" rIns="76200" bIns="38100" anchor="ctr">
            <a:spAutoFit/>
          </a:bodyPr>
          <a:lstStyle/>
          <a:p>
            <a:pPr algn="ctr" defTabSz="914400" eaLnBrk="0" hangingPunct="0"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B084A7D-7587-BB43-BDA1-7302A2070B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460375"/>
            <a:ext cx="8659813" cy="350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42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200" tIns="38100" rIns="76200" bIns="38100" anchor="ctr">
            <a:spAutoFit/>
          </a:bodyPr>
          <a:lstStyle/>
          <a:p>
            <a:pPr algn="ctr" defTabSz="914400" eaLnBrk="0" hangingPunct="0"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 userDrawn="1">
  <p:cSld name="Single Content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8229600" cy="50593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B084A7D-7587-BB43-BDA1-7302A2070B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460375"/>
            <a:ext cx="8659813" cy="350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42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200" tIns="38100" rIns="76200" bIns="38100" anchor="ctr">
            <a:spAutoFit/>
          </a:bodyPr>
          <a:lstStyle/>
          <a:p>
            <a:pPr algn="ctr" defTabSz="914400" eaLnBrk="0" hangingPunct="0"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B084A7D-7587-BB43-BDA1-7302A2070B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460375"/>
            <a:ext cx="8659813" cy="350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42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200" tIns="38100" rIns="76200" bIns="38100" anchor="ctr">
            <a:spAutoFit/>
          </a:bodyPr>
          <a:lstStyle/>
          <a:p>
            <a:pPr algn="ctr" defTabSz="914400" eaLnBrk="0" hangingPunct="0"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048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fld id="{FB084A7D-7587-BB43-BDA1-7302A2070B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 bwMode="auto">
          <a:xfrm>
            <a:off x="193675" y="460375"/>
            <a:ext cx="8659813" cy="350838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vert="horz" wrap="square" lIns="76200" tIns="38100" rIns="76200" bIns="38100" numCol="1" anchor="b" anchorCtr="0" compatLnSpc="1">
            <a:prstTxWarp prst="textNoShape">
              <a:avLst/>
            </a:prstTxWarp>
          </a:bodyPr>
          <a:lstStyle>
            <a:lvl1pPr algn="l">
              <a:defRPr sz="2000" b="1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0" y="819150"/>
            <a:ext cx="9144000" cy="42863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200" tIns="38100" rIns="76200" bIns="38100" anchor="ctr">
            <a:spAutoFit/>
          </a:bodyPr>
          <a:lstStyle/>
          <a:p>
            <a:pPr algn="ctr" defTabSz="914400" eaLnBrk="0" hangingPunct="0">
              <a:defRPr/>
            </a:pPr>
            <a:endParaRPr lang="en-US" sz="1400" b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4" r:id="rId5"/>
    <p:sldLayoutId id="2147483665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.omniti.net/surge/i/content/slides/ClosingPlenary.pdf" TargetMode="External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s.omniti.net/surge/i/content/slides/ClosingPlenary.pdf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ponderousprog.blogspot.com" TargetMode="External"/><Relationship Id="rId4" Type="http://schemas.openxmlformats.org/officeDocument/2006/relationships/hyperlink" Target="http://s.omniti.net/surge/i/content/slides/ClosingPlenary.pdf" TargetMode="External"/><Relationship Id="rId1" Type="http://schemas.openxmlformats.org/officeDocument/2006/relationships/slideLayout" Target="../slideLayouts/slideLayout4.xml"/><Relationship Id="rId2" Type="http://schemas.openxmlformats.org/officeDocument/2006/relationships/hyperlink" Target="mailto:joseph_campbell@comcast.com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JRugged</a:t>
            </a:r>
            <a:r>
              <a:rPr lang="en-US" dirty="0" smtClean="0"/>
              <a:t>:</a:t>
            </a:r>
            <a:br>
              <a:rPr lang="en-US" dirty="0" smtClean="0"/>
            </a:br>
            <a:r>
              <a:rPr lang="en-US" dirty="0" smtClean="0"/>
              <a:t>Successfully </a:t>
            </a:r>
            <a:r>
              <a:rPr lang="en-US" dirty="0"/>
              <a:t>Planning for Failure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Joe Campbell</a:t>
            </a:r>
          </a:p>
          <a:p>
            <a:r>
              <a:rPr lang="en-US" dirty="0" smtClean="0"/>
              <a:t>Senior Software Architect</a:t>
            </a:r>
          </a:p>
          <a:p>
            <a:r>
              <a:rPr lang="en-US" dirty="0" smtClean="0"/>
              <a:t>Comcast Interactive Media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early morning call…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0" y="971549"/>
            <a:ext cx="6057900" cy="51206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627168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Image from: http://www.crunchgear.com/wp-content/uploads/2009/01/cranky-early-morning-1.jpg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55506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8000" dirty="0" smtClean="0"/>
              <a:t>JRUGGED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talk about…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89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Thou shalt always remain </a:t>
            </a:r>
            <a:r>
              <a:rPr lang="en-US" dirty="0" smtClean="0"/>
              <a:t>recoverable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10 commandments of </a:t>
            </a:r>
            <a:r>
              <a:rPr lang="en-US" sz="900" dirty="0" err="1" smtClean="0"/>
              <a:t>webscale</a:t>
            </a:r>
            <a:r>
              <a:rPr lang="en-US" sz="900" dirty="0"/>
              <a:t>: </a:t>
            </a:r>
            <a:r>
              <a:rPr lang="en-US" sz="900" dirty="0">
                <a:hlinkClick r:id="rId3"/>
              </a:rPr>
              <a:t>http://s.omniti.net/surge/i/content/slides/</a:t>
            </a:r>
            <a:r>
              <a:rPr lang="en-US" sz="900" dirty="0" smtClean="0">
                <a:hlinkClick r:id="rId3"/>
              </a:rPr>
              <a:t>ClosingPlenary.pdf</a:t>
            </a:r>
            <a:endParaRPr lang="en-US" sz="900" dirty="0" smtClean="0"/>
          </a:p>
          <a:p>
            <a:r>
              <a:rPr lang="en-US" sz="900" dirty="0"/>
              <a:t>http://</a:t>
            </a:r>
            <a:r>
              <a:rPr lang="en-US" sz="900" dirty="0" err="1"/>
              <a:t>www.lakecountyohio.org</a:t>
            </a:r>
            <a:r>
              <a:rPr lang="en-US" sz="900" dirty="0"/>
              <a:t>/</a:t>
            </a:r>
            <a:r>
              <a:rPr lang="en-US" sz="900" dirty="0" err="1"/>
              <a:t>ema</a:t>
            </a:r>
            <a:r>
              <a:rPr lang="en-US" sz="900" dirty="0"/>
              <a:t>/</a:t>
            </a:r>
            <a:r>
              <a:rPr lang="en-US" sz="900" dirty="0" err="1"/>
              <a:t>EMAHome</a:t>
            </a:r>
            <a:r>
              <a:rPr lang="en-US" sz="900" dirty="0"/>
              <a:t>/Recovery/</a:t>
            </a:r>
            <a:r>
              <a:rPr lang="en-US" sz="900" dirty="0" err="1"/>
              <a:t>tabid</a:t>
            </a:r>
            <a:r>
              <a:rPr lang="en-US" sz="900" dirty="0"/>
              <a:t>/1321/</a:t>
            </a:r>
            <a:r>
              <a:rPr lang="en-US" sz="900" dirty="0" err="1" smtClean="0"/>
              <a:t>Default.aspx</a:t>
            </a:r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977018"/>
            <a:ext cx="5689600" cy="504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6948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what happens…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790" y="1168400"/>
            <a:ext cx="7661640" cy="4673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www.universalhub.com</a:t>
            </a:r>
            <a:r>
              <a:rPr lang="en-US" sz="900" dirty="0"/>
              <a:t>/2010/entire-red-line-dead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65692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Only in the most dire of emergencies</a:t>
            </a:r>
          </a:p>
          <a:p>
            <a:r>
              <a:rPr lang="en-US" dirty="0" smtClean="0"/>
              <a:t>Design the system to never need to be ‘Touched’ by a human</a:t>
            </a:r>
          </a:p>
          <a:p>
            <a:r>
              <a:rPr lang="en-US" dirty="0" smtClean="0"/>
              <a:t>Operator error can lead to ‘increased’ disaster levels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Intervention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658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CircuitBreaker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2015" y="1219200"/>
            <a:ext cx="4609785" cy="4648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04084"/>
            <a:ext cx="70104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http://www.electronicpeasant.com/tpost/items/breaker03.jpg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443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076700" y="1905000"/>
            <a:ext cx="3454400" cy="3251200"/>
          </a:xfrm>
          <a:prstGeom prst="rect">
            <a:avLst/>
          </a:prstGeom>
          <a:solidFill>
            <a:schemeClr val="bg1">
              <a:lumMod val="75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42" name="Group 41"/>
          <p:cNvGrpSpPr/>
          <p:nvPr/>
        </p:nvGrpSpPr>
        <p:grpSpPr>
          <a:xfrm>
            <a:off x="5905500" y="2433320"/>
            <a:ext cx="1096499" cy="906780"/>
            <a:chOff x="7327900" y="1455420"/>
            <a:chExt cx="1096499" cy="906780"/>
          </a:xfrm>
        </p:grpSpPr>
        <p:sp>
          <p:nvSpPr>
            <p:cNvPr id="40" name="Octagon 39"/>
            <p:cNvSpPr/>
            <p:nvPr/>
          </p:nvSpPr>
          <p:spPr>
            <a:xfrm>
              <a:off x="7366000" y="1455420"/>
              <a:ext cx="982980" cy="906780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TextBox 40"/>
            <p:cNvSpPr txBox="1"/>
            <p:nvPr/>
          </p:nvSpPr>
          <p:spPr>
            <a:xfrm>
              <a:off x="7327900" y="1701800"/>
              <a:ext cx="10964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Exception</a:t>
              </a:r>
              <a:endParaRPr lang="en-US" dirty="0"/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it works…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358900"/>
            <a:ext cx="1041400" cy="9652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153920" y="2395220"/>
            <a:ext cx="1821180" cy="1262380"/>
          </a:xfrm>
          <a:prstGeom prst="line">
            <a:avLst/>
          </a:prstGeom>
          <a:ln w="44450" cap="flat" cmpd="sng" algn="ctr">
            <a:solidFill>
              <a:schemeClr val="tx2">
                <a:lumMod val="75000"/>
              </a:schemeClr>
            </a:solidFill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12407" y="2197100"/>
            <a:ext cx="719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102100" y="1930400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CircuitBreaker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6146800" y="3774440"/>
            <a:ext cx="1270000" cy="1153160"/>
            <a:chOff x="3441700" y="2783840"/>
            <a:chExt cx="1048259" cy="822960"/>
          </a:xfrm>
        </p:grpSpPr>
        <p:sp>
          <p:nvSpPr>
            <p:cNvPr id="18" name="Rectangle 17"/>
            <p:cNvSpPr/>
            <p:nvPr/>
          </p:nvSpPr>
          <p:spPr>
            <a:xfrm>
              <a:off x="3495040" y="2783840"/>
              <a:ext cx="937260" cy="822960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TextBox 20"/>
            <p:cNvSpPr txBox="1"/>
            <p:nvPr/>
          </p:nvSpPr>
          <p:spPr>
            <a:xfrm>
              <a:off x="3441700" y="2844800"/>
              <a:ext cx="1048259" cy="46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Wrapped </a:t>
              </a:r>
            </a:p>
            <a:p>
              <a:pPr algn="ctr"/>
              <a:r>
                <a:rPr lang="en-US" dirty="0" smtClean="0"/>
                <a:t>Method</a:t>
              </a:r>
              <a:endParaRPr lang="en-US" dirty="0"/>
            </a:p>
          </p:txBody>
        </p:sp>
      </p:grpSp>
      <p:cxnSp>
        <p:nvCxnSpPr>
          <p:cNvPr id="22" name="Straight Connector 21"/>
          <p:cNvCxnSpPr/>
          <p:nvPr/>
        </p:nvCxnSpPr>
        <p:spPr>
          <a:xfrm rot="16200000" flipH="1">
            <a:off x="4076700" y="3822700"/>
            <a:ext cx="444500" cy="342900"/>
          </a:xfrm>
          <a:prstGeom prst="line">
            <a:avLst/>
          </a:prstGeom>
          <a:ln w="44450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2146300" y="1955800"/>
            <a:ext cx="1841500" cy="1270000"/>
          </a:xfrm>
          <a:prstGeom prst="line">
            <a:avLst/>
          </a:prstGeom>
          <a:ln>
            <a:tailEnd type="triangle" w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Freeform 46"/>
          <p:cNvSpPr/>
          <p:nvPr/>
        </p:nvSpPr>
        <p:spPr>
          <a:xfrm>
            <a:off x="6972300" y="2863850"/>
            <a:ext cx="505883" cy="920750"/>
          </a:xfrm>
          <a:custGeom>
            <a:avLst/>
            <a:gdLst>
              <a:gd name="connsiteX0" fmla="*/ 444500 w 505883"/>
              <a:gd name="connsiteY0" fmla="*/ 920750 h 920750"/>
              <a:gd name="connsiteX1" fmla="*/ 431800 w 505883"/>
              <a:gd name="connsiteY1" fmla="*/ 158750 h 920750"/>
              <a:gd name="connsiteX2" fmla="*/ 0 w 505883"/>
              <a:gd name="connsiteY2" fmla="*/ 3175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5883" h="920750">
                <a:moveTo>
                  <a:pt x="444500" y="920750"/>
                </a:moveTo>
                <a:cubicBezTo>
                  <a:pt x="475191" y="613833"/>
                  <a:pt x="505883" y="306917"/>
                  <a:pt x="431800" y="158750"/>
                </a:cubicBezTo>
                <a:cubicBezTo>
                  <a:pt x="357717" y="10583"/>
                  <a:pt x="19050" y="0"/>
                  <a:pt x="0" y="31750"/>
                </a:cubicBezTo>
              </a:path>
            </a:pathLst>
          </a:custGeom>
          <a:ln w="44450" cap="flat" cmpd="sng" algn="ctr">
            <a:solidFill>
              <a:srgbClr val="FF0000"/>
            </a:solidFill>
            <a:prstDash val="sysDot"/>
            <a:round/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4554220" y="3741420"/>
            <a:ext cx="1084580" cy="1059180"/>
            <a:chOff x="998220" y="4490720"/>
            <a:chExt cx="1084580" cy="1059180"/>
          </a:xfrm>
        </p:grpSpPr>
        <p:sp>
          <p:nvSpPr>
            <p:cNvPr id="49" name="Diamond 48"/>
            <p:cNvSpPr/>
            <p:nvPr/>
          </p:nvSpPr>
          <p:spPr>
            <a:xfrm>
              <a:off x="998220" y="4490720"/>
              <a:ext cx="1084580" cy="1059180"/>
            </a:xfrm>
            <a:prstGeom prst="diamond">
              <a:avLst/>
            </a:prstGeom>
            <a:ln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TextBox 49"/>
            <p:cNvSpPr txBox="1"/>
            <p:nvPr/>
          </p:nvSpPr>
          <p:spPr>
            <a:xfrm>
              <a:off x="1092200" y="4699000"/>
              <a:ext cx="9059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Breaker</a:t>
              </a:r>
            </a:p>
            <a:p>
              <a:pPr algn="ctr"/>
              <a:r>
                <a:rPr lang="en-US" dirty="0" smtClean="0"/>
                <a:t>Open?</a:t>
              </a:r>
              <a:endParaRPr lang="en-US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638800" y="4271010"/>
            <a:ext cx="571500" cy="454422"/>
            <a:chOff x="5638800" y="4271010"/>
            <a:chExt cx="571500" cy="454422"/>
          </a:xfrm>
        </p:grpSpPr>
        <p:cxnSp>
          <p:nvCxnSpPr>
            <p:cNvPr id="54" name="Straight Connector 53"/>
            <p:cNvCxnSpPr>
              <a:stCxn id="49" idx="3"/>
            </p:cNvCxnSpPr>
            <p:nvPr/>
          </p:nvCxnSpPr>
          <p:spPr>
            <a:xfrm>
              <a:off x="5638800" y="4271010"/>
              <a:ext cx="571500" cy="123190"/>
            </a:xfrm>
            <a:prstGeom prst="line">
              <a:avLst/>
            </a:prstGeom>
            <a:ln w="44450" cap="flat" cmpd="sng" algn="ctr">
              <a:solidFill>
                <a:srgbClr val="17375E"/>
              </a:solidFill>
              <a:prstDash val="sysDot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/>
            <p:cNvSpPr txBox="1"/>
            <p:nvPr/>
          </p:nvSpPr>
          <p:spPr>
            <a:xfrm>
              <a:off x="5638800" y="4356100"/>
              <a:ext cx="4865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NO</a:t>
              </a:r>
              <a:endParaRPr lang="en-US" dirty="0"/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4102100" y="2471420"/>
            <a:ext cx="1803401" cy="822960"/>
            <a:chOff x="4102100" y="2471420"/>
            <a:chExt cx="1803401" cy="822960"/>
          </a:xfrm>
        </p:grpSpPr>
        <p:grpSp>
          <p:nvGrpSpPr>
            <p:cNvPr id="75" name="Group 74"/>
            <p:cNvGrpSpPr/>
            <p:nvPr/>
          </p:nvGrpSpPr>
          <p:grpSpPr>
            <a:xfrm>
              <a:off x="4699000" y="2471420"/>
              <a:ext cx="905905" cy="822960"/>
              <a:chOff x="4699000" y="2471420"/>
              <a:chExt cx="905905" cy="822960"/>
            </a:xfrm>
          </p:grpSpPr>
          <p:sp>
            <p:nvSpPr>
              <p:cNvPr id="62" name="Rectangle 61"/>
              <p:cNvSpPr/>
              <p:nvPr/>
            </p:nvSpPr>
            <p:spPr>
              <a:xfrm>
                <a:off x="4744720" y="2471420"/>
                <a:ext cx="822960" cy="82296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4" name="TextBox 63"/>
              <p:cNvSpPr txBox="1"/>
              <p:nvPr/>
            </p:nvSpPr>
            <p:spPr>
              <a:xfrm>
                <a:off x="4699000" y="2540000"/>
                <a:ext cx="90590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 smtClean="0"/>
                  <a:t>Open</a:t>
                </a:r>
              </a:p>
              <a:p>
                <a:pPr algn="ctr"/>
                <a:r>
                  <a:rPr lang="en-US" dirty="0" smtClean="0"/>
                  <a:t>Breaker</a:t>
                </a:r>
                <a:endParaRPr lang="en-US" dirty="0"/>
              </a:p>
            </p:txBody>
          </p:sp>
        </p:grpSp>
        <p:cxnSp>
          <p:nvCxnSpPr>
            <p:cNvPr id="67" name="Straight Arrow Connector 66"/>
            <p:cNvCxnSpPr>
              <a:stCxn id="41" idx="1"/>
              <a:endCxn id="64" idx="3"/>
            </p:cNvCxnSpPr>
            <p:nvPr/>
          </p:nvCxnSpPr>
          <p:spPr>
            <a:xfrm rot="10800000">
              <a:off x="5604906" y="2863166"/>
              <a:ext cx="300595" cy="1200"/>
            </a:xfrm>
            <a:prstGeom prst="straightConnector1">
              <a:avLst/>
            </a:prstGeom>
            <a:ln w="444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 rot="10800000" flipV="1">
              <a:off x="4102100" y="2902466"/>
              <a:ext cx="584202" cy="374134"/>
            </a:xfrm>
            <a:prstGeom prst="straightConnector1">
              <a:avLst/>
            </a:prstGeom>
            <a:ln w="444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1866900" y="1968500"/>
            <a:ext cx="2420066" cy="1270000"/>
            <a:chOff x="1866900" y="1917700"/>
            <a:chExt cx="2420066" cy="1270000"/>
          </a:xfrm>
        </p:grpSpPr>
        <p:cxnSp>
          <p:nvCxnSpPr>
            <p:cNvPr id="72" name="Straight Connector 71"/>
            <p:cNvCxnSpPr/>
            <p:nvPr/>
          </p:nvCxnSpPr>
          <p:spPr>
            <a:xfrm rot="10800000">
              <a:off x="2146300" y="1917700"/>
              <a:ext cx="1841500" cy="1270000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091801">
              <a:off x="1866900" y="2095499"/>
              <a:ext cx="24200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CircuitBreakerException</a:t>
              </a:r>
              <a:endParaRPr lang="en-US" dirty="0"/>
            </a:p>
          </p:txBody>
        </p:sp>
      </p:grpSp>
      <p:cxnSp>
        <p:nvCxnSpPr>
          <p:cNvPr id="76" name="Straight Connector 75"/>
          <p:cNvCxnSpPr/>
          <p:nvPr/>
        </p:nvCxnSpPr>
        <p:spPr>
          <a:xfrm rot="10800000">
            <a:off x="4127500" y="3289300"/>
            <a:ext cx="1993900" cy="584200"/>
          </a:xfrm>
          <a:prstGeom prst="line">
            <a:avLst/>
          </a:prstGeom>
          <a:ln w="44450" cap="flat" cmpd="sng" algn="ctr">
            <a:solidFill>
              <a:schemeClr val="tx2">
                <a:lumMod val="75000"/>
              </a:schemeClr>
            </a:solidFill>
            <a:prstDash val="sysDot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5" name="Group 84"/>
          <p:cNvGrpSpPr/>
          <p:nvPr/>
        </p:nvGrpSpPr>
        <p:grpSpPr>
          <a:xfrm>
            <a:off x="4127500" y="3314700"/>
            <a:ext cx="969010" cy="572532"/>
            <a:chOff x="4127500" y="3314700"/>
            <a:chExt cx="969010" cy="572532"/>
          </a:xfrm>
        </p:grpSpPr>
        <p:cxnSp>
          <p:nvCxnSpPr>
            <p:cNvPr id="80" name="Straight Connector 79"/>
            <p:cNvCxnSpPr>
              <a:stCxn id="49" idx="0"/>
            </p:cNvCxnSpPr>
            <p:nvPr/>
          </p:nvCxnSpPr>
          <p:spPr>
            <a:xfrm rot="16200000" flipV="1">
              <a:off x="4398645" y="3043555"/>
              <a:ext cx="426720" cy="969010"/>
            </a:xfrm>
            <a:prstGeom prst="line">
              <a:avLst/>
            </a:prstGeom>
            <a:ln w="44450" cap="flat" cmpd="sng" algn="ctr">
              <a:solidFill>
                <a:srgbClr val="FF0000"/>
              </a:solidFill>
              <a:prstDash val="sysDot"/>
              <a:round/>
              <a:headEnd type="none" w="med" len="med"/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/>
            <p:cNvSpPr txBox="1"/>
            <p:nvPr/>
          </p:nvSpPr>
          <p:spPr>
            <a:xfrm>
              <a:off x="4368800" y="3517900"/>
              <a:ext cx="485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Yes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8090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which cannot be measured cannot be scaled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627168"/>
            <a:ext cx="533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10 commandments of </a:t>
            </a:r>
            <a:r>
              <a:rPr lang="en-US" sz="900" dirty="0" err="1" smtClean="0"/>
              <a:t>webscale</a:t>
            </a:r>
            <a:r>
              <a:rPr lang="en-US" sz="900" dirty="0"/>
              <a:t>: http://</a:t>
            </a:r>
            <a:r>
              <a:rPr lang="en-US" sz="900" dirty="0" err="1"/>
              <a:t>s.omniti.net</a:t>
            </a:r>
            <a:r>
              <a:rPr lang="en-US" sz="900" dirty="0"/>
              <a:t>/surge/</a:t>
            </a:r>
            <a:r>
              <a:rPr lang="en-US" sz="900" dirty="0" err="1"/>
              <a:t>i</a:t>
            </a:r>
            <a:r>
              <a:rPr lang="en-US" sz="900" dirty="0"/>
              <a:t>/content/slides/</a:t>
            </a:r>
            <a:r>
              <a:rPr lang="en-US" sz="900" dirty="0" err="1"/>
              <a:t>ClosingPlenary.pdf</a:t>
            </a:r>
            <a:endParaRPr lang="en-US" sz="9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00" y="1206500"/>
            <a:ext cx="4445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4574751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184572" cy="50292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many? (</a:t>
            </a:r>
            <a:r>
              <a:rPr lang="en-US" dirty="0" err="1" smtClean="0"/>
              <a:t>RequestCounter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5621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(per unit time)? (</a:t>
            </a:r>
            <a:r>
              <a:rPr lang="en-US" dirty="0" err="1" smtClean="0"/>
              <a:t>FlowMeter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066800"/>
            <a:ext cx="4919663" cy="49196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3657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www.efundies.com/electricity/how_to_read_power_meter.htm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2034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“Professional” Programmer for ~15 years</a:t>
            </a:r>
          </a:p>
          <a:p>
            <a:r>
              <a:rPr lang="en-US" dirty="0" smtClean="0"/>
              <a:t>Main job is to help developers “GO FAST”</a:t>
            </a:r>
          </a:p>
          <a:p>
            <a:r>
              <a:rPr lang="en-US" dirty="0" smtClean="0"/>
              <a:t>Find good ways to accomplish great things</a:t>
            </a:r>
          </a:p>
          <a:p>
            <a:r>
              <a:rPr lang="en-US" dirty="0" smtClean="0"/>
              <a:t>Pragmatism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sh-3.2# </a:t>
            </a:r>
            <a:r>
              <a:rPr lang="en-US" dirty="0" err="1"/>
              <a:t>whoami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8034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fast? (</a:t>
            </a:r>
            <a:r>
              <a:rPr lang="en-US" dirty="0" err="1" smtClean="0"/>
              <a:t>LatencyTracker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 descr="server_far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1676400"/>
            <a:ext cx="4013200" cy="345818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smtClean="0"/>
              <a:t>http://splendidmarbles.com/2009/02/04/cartoons/server-farm-a-new-cartoon</a:t>
            </a:r>
            <a:endParaRPr lang="en-US" sz="900" dirty="0"/>
          </a:p>
        </p:txBody>
      </p:sp>
      <p:pic>
        <p:nvPicPr>
          <p:cNvPr id="6" name="Picture 5" descr="ipad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2895600"/>
            <a:ext cx="1117600" cy="838200"/>
          </a:xfrm>
          <a:prstGeom prst="rect">
            <a:avLst/>
          </a:prstGeom>
        </p:spPr>
      </p:pic>
      <p:cxnSp>
        <p:nvCxnSpPr>
          <p:cNvPr id="8" name="Elbow Connector 7"/>
          <p:cNvCxnSpPr>
            <a:stCxn id="6" idx="0"/>
            <a:endCxn id="4" idx="0"/>
          </p:cNvCxnSpPr>
          <p:nvPr/>
        </p:nvCxnSpPr>
        <p:spPr>
          <a:xfrm rot="5400000" flipH="1" flipV="1">
            <a:off x="3035300" y="-342900"/>
            <a:ext cx="1219200" cy="5257800"/>
          </a:xfrm>
          <a:prstGeom prst="bentConnector3">
            <a:avLst>
              <a:gd name="adj1" fmla="val 138542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4" idx="2"/>
            <a:endCxn id="6" idx="2"/>
          </p:cNvCxnSpPr>
          <p:nvPr/>
        </p:nvCxnSpPr>
        <p:spPr>
          <a:xfrm rot="5400000" flipH="1">
            <a:off x="2944508" y="1805292"/>
            <a:ext cx="1400783" cy="5257800"/>
          </a:xfrm>
          <a:prstGeom prst="bentConnector3">
            <a:avLst>
              <a:gd name="adj1" fmla="val -35359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4600" y="1219200"/>
            <a:ext cx="1174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Request In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324600" y="5105400"/>
            <a:ext cx="1484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Response Out</a:t>
            </a:r>
            <a:endParaRPr lang="en-US" dirty="0"/>
          </a:p>
        </p:txBody>
      </p:sp>
      <p:cxnSp>
        <p:nvCxnSpPr>
          <p:cNvPr id="20" name="Shape 19"/>
          <p:cNvCxnSpPr>
            <a:stCxn id="4" idx="0"/>
            <a:endCxn id="4" idx="2"/>
          </p:cNvCxnSpPr>
          <p:nvPr/>
        </p:nvCxnSpPr>
        <p:spPr>
          <a:xfrm rot="16200000" flipH="1">
            <a:off x="4544708" y="3405491"/>
            <a:ext cx="3458183" cy="1588"/>
          </a:xfrm>
          <a:prstGeom prst="bentConnector5">
            <a:avLst>
              <a:gd name="adj1" fmla="val -6610"/>
              <a:gd name="adj2" fmla="val -166347796"/>
              <a:gd name="adj3" fmla="val 10661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0800000">
            <a:off x="3352801" y="3352800"/>
            <a:ext cx="2286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449600" y="3124200"/>
            <a:ext cx="90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Latency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6815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for good measure… (</a:t>
            </a:r>
            <a:r>
              <a:rPr lang="en-US" dirty="0" err="1" smtClean="0"/>
              <a:t>MovingAverage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224635"/>
            <a:ext cx="8858250" cy="45665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329401" y="1667470"/>
            <a:ext cx="25379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Average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http://www.bungobox.com/wp-content/uploads/2010/05/two-cartoon-movers-with-sofa.jpg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33258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PerformanceMonitor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1091819"/>
            <a:ext cx="7282224" cy="48517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blog.domaintools.com</a:t>
            </a:r>
            <a:r>
              <a:rPr lang="en-US" sz="900" dirty="0"/>
              <a:t>/2009/05/</a:t>
            </a:r>
            <a:r>
              <a:rPr lang="en-US" sz="900" dirty="0" err="1"/>
              <a:t>domaintools</a:t>
            </a:r>
            <a:r>
              <a:rPr lang="en-US" sz="900" dirty="0"/>
              <a:t>-improves-its-performance/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1480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Operate even in the greatest of </a:t>
            </a:r>
            <a:r>
              <a:rPr lang="en-US" dirty="0" smtClean="0"/>
              <a:t>storms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The 10 commandments of </a:t>
            </a:r>
            <a:r>
              <a:rPr lang="en-US" sz="900" dirty="0" err="1" smtClean="0"/>
              <a:t>webscale</a:t>
            </a:r>
            <a:r>
              <a:rPr lang="en-US" sz="900" dirty="0"/>
              <a:t>: </a:t>
            </a:r>
            <a:r>
              <a:rPr lang="en-US" sz="900" dirty="0">
                <a:hlinkClick r:id="rId3"/>
              </a:rPr>
              <a:t>http://s.omniti.net/surge/i/content/slides/</a:t>
            </a:r>
            <a:r>
              <a:rPr lang="en-US" sz="900" dirty="0" smtClean="0">
                <a:hlinkClick r:id="rId3"/>
              </a:rPr>
              <a:t>ClosingPlenary.pdf</a:t>
            </a:r>
            <a:endParaRPr lang="en-US" sz="900" dirty="0" smtClean="0"/>
          </a:p>
          <a:p>
            <a:r>
              <a:rPr lang="en-US" sz="900" dirty="0"/>
              <a:t>http://</a:t>
            </a:r>
            <a:r>
              <a:rPr lang="en-US" sz="900" dirty="0" err="1"/>
              <a:t>www.flood-pictures.com</a:t>
            </a:r>
            <a:r>
              <a:rPr lang="en-US" sz="900" dirty="0"/>
              <a:t>/how-to-dry-out-your-flooded-house</a:t>
            </a:r>
            <a:r>
              <a:rPr lang="en-US" sz="900" dirty="0" smtClean="0"/>
              <a:t>/</a:t>
            </a:r>
            <a:endParaRPr lang="en-US" sz="9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300" y="971423"/>
            <a:ext cx="7670800" cy="510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620893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ConstantFlowRegulator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299" y="958532"/>
            <a:ext cx="5099465" cy="50739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tangerinetoad.blogspot.com</a:t>
            </a:r>
            <a:r>
              <a:rPr lang="en-US" sz="900" dirty="0"/>
              <a:t>/2010/06/getting-right-hands-on-</a:t>
            </a:r>
            <a:r>
              <a:rPr lang="en-US" sz="900" dirty="0" err="1"/>
              <a:t>spigot.html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08709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ServiceRetrier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300" y="941985"/>
            <a:ext cx="6451600" cy="511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90235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Status/</a:t>
            </a:r>
            <a:r>
              <a:rPr lang="en-US" dirty="0" err="1" smtClean="0"/>
              <a:t>RolledUpStatus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41400"/>
            <a:ext cx="6096000" cy="4775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www.spanishdict.com</a:t>
            </a:r>
            <a:r>
              <a:rPr lang="en-US" sz="900" dirty="0"/>
              <a:t>/answers/151153/la-</a:t>
            </a:r>
            <a:r>
              <a:rPr lang="en-US" sz="900" dirty="0" err="1"/>
              <a:t>palabra</a:t>
            </a:r>
            <a:r>
              <a:rPr lang="en-US" sz="900" dirty="0"/>
              <a:t>-del-da-el-</a:t>
            </a:r>
            <a:r>
              <a:rPr lang="en-US" sz="900" dirty="0" err="1"/>
              <a:t>semforo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58110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what if…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0000"/>
            <a:ext cx="6920138" cy="499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venturebeat.com</a:t>
            </a:r>
            <a:r>
              <a:rPr lang="en-US" sz="900" dirty="0"/>
              <a:t>/2010/08/27/</a:t>
            </a:r>
            <a:r>
              <a:rPr lang="en-US" sz="900" dirty="0" err="1"/>
              <a:t>discoverybeat</a:t>
            </a:r>
            <a:r>
              <a:rPr lang="en-US" sz="900" dirty="0"/>
              <a:t>-needle-in-the-haystack-business-contest/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732919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Needle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stillsupplanting.blogspot.com</a:t>
            </a:r>
            <a:r>
              <a:rPr lang="en-US" sz="1000" dirty="0"/>
              <a:t>/2010/10/443-bugle-call.html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2500" y="1012568"/>
            <a:ext cx="4584700" cy="49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145762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159500" y="1435100"/>
            <a:ext cx="4038600" cy="4525963"/>
          </a:xfrm>
        </p:spPr>
        <p:txBody>
          <a:bodyPr/>
          <a:lstStyle/>
          <a:p>
            <a:r>
              <a:rPr lang="en-US" dirty="0" smtClean="0"/>
              <a:t>Core</a:t>
            </a:r>
          </a:p>
          <a:p>
            <a:r>
              <a:rPr lang="en-US" dirty="0" smtClean="0"/>
              <a:t>Aspects</a:t>
            </a:r>
          </a:p>
          <a:p>
            <a:r>
              <a:rPr lang="en-US" dirty="0" smtClean="0"/>
              <a:t>Spring</a:t>
            </a:r>
          </a:p>
          <a:p>
            <a:r>
              <a:rPr lang="en-US" dirty="0" smtClean="0"/>
              <a:t>HTTP Client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0" y="1476374"/>
            <a:ext cx="5549900" cy="41624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627168"/>
            <a:ext cx="49149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www.freevector.com</a:t>
            </a:r>
            <a:r>
              <a:rPr lang="en-US" sz="900" dirty="0"/>
              <a:t>/</a:t>
            </a:r>
            <a:r>
              <a:rPr lang="en-US" sz="900" dirty="0" err="1"/>
              <a:t>site_media</a:t>
            </a:r>
            <a:r>
              <a:rPr lang="en-US" sz="900" dirty="0"/>
              <a:t>/</a:t>
            </a:r>
            <a:r>
              <a:rPr lang="en-US" sz="900" dirty="0" err="1"/>
              <a:t>preview_images</a:t>
            </a:r>
            <a:r>
              <a:rPr lang="en-US" sz="900" dirty="0"/>
              <a:t>/</a:t>
            </a:r>
            <a:r>
              <a:rPr lang="en-US" sz="900" dirty="0" err="1"/>
              <a:t>FreeVector</a:t>
            </a:r>
            <a:r>
              <a:rPr lang="en-US" sz="900" dirty="0"/>
              <a:t>-Four-Elements-</a:t>
            </a:r>
            <a:r>
              <a:rPr lang="en-US" sz="900" dirty="0" err="1"/>
              <a:t>Fighters.jpg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9433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n-US" dirty="0"/>
              <a:t>sh-3.2# </a:t>
            </a:r>
            <a:r>
              <a:rPr lang="en-US" dirty="0" err="1"/>
              <a:t>whoami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935806"/>
            <a:ext cx="7902722" cy="51347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11779"/>
            <a:ext cx="15786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Photo by Peter Aaron/</a:t>
            </a:r>
            <a:r>
              <a:rPr lang="en-US" sz="1000" dirty="0" err="1"/>
              <a:t>Esto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Core components follow the decorator pattern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Decorator Pattern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1371600"/>
            <a:ext cx="4572000" cy="457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 smtClean="0"/>
              <a:t>http://</a:t>
            </a:r>
            <a:r>
              <a:rPr lang="en-US" sz="900" dirty="0" err="1" smtClean="0"/>
              <a:t>www.stripedogdesigns.co.uk/illustration/decorator.html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8603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1066800"/>
            <a:ext cx="9144000" cy="5059363"/>
          </a:xfrm>
        </p:spPr>
        <p:txBody>
          <a:bodyPr/>
          <a:lstStyle/>
          <a:p>
            <a:pPr>
              <a:buNone/>
            </a:pPr>
            <a:endParaRPr lang="en-US" sz="2000" dirty="0" smtClean="0">
              <a:latin typeface="Courier New"/>
              <a:cs typeface="Courier New"/>
            </a:endParaRPr>
          </a:p>
          <a:p>
            <a:pPr>
              <a:buNone/>
            </a:pPr>
            <a:endParaRPr lang="en-US" sz="2000" dirty="0" smtClean="0">
              <a:latin typeface="Courier New"/>
              <a:cs typeface="Courier New"/>
            </a:endParaRPr>
          </a:p>
          <a:p>
            <a:pPr>
              <a:buNone/>
            </a:pPr>
            <a:r>
              <a:rPr lang="en-US" sz="2000" dirty="0" smtClean="0">
                <a:latin typeface="Courier New"/>
                <a:cs typeface="Courier New"/>
              </a:rPr>
              <a:t>public </a:t>
            </a:r>
            <a:r>
              <a:rPr lang="en-US" sz="2000" dirty="0" err="1" smtClean="0">
                <a:latin typeface="Courier New"/>
                <a:cs typeface="Courier New"/>
              </a:rPr>
              <a:t>BackEndData</a:t>
            </a:r>
            <a:r>
              <a:rPr lang="en-US" sz="2000" dirty="0" smtClean="0">
                <a:latin typeface="Courier New"/>
                <a:cs typeface="Courier New"/>
              </a:rPr>
              <a:t> </a:t>
            </a:r>
            <a:r>
              <a:rPr lang="en-US" sz="2000" dirty="0" err="1" smtClean="0">
                <a:latin typeface="Courier New"/>
                <a:cs typeface="Courier New"/>
              </a:rPr>
              <a:t>processArgument(final</a:t>
            </a:r>
            <a:r>
              <a:rPr lang="en-US" sz="2000" dirty="0" smtClean="0">
                <a:latin typeface="Courier New"/>
                <a:cs typeface="Courier New"/>
              </a:rPr>
              <a:t> String </a:t>
            </a:r>
            <a:r>
              <a:rPr lang="en-US" sz="2000" dirty="0" err="1" smtClean="0">
                <a:latin typeface="Courier New"/>
                <a:cs typeface="Courier New"/>
              </a:rPr>
              <a:t>myArg</a:t>
            </a:r>
            <a:r>
              <a:rPr lang="en-US" sz="2000" dirty="0" smtClean="0">
                <a:latin typeface="Courier New"/>
                <a:cs typeface="Courier New"/>
              </a:rPr>
              <a:t>) {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final </a:t>
            </a:r>
            <a:r>
              <a:rPr lang="en-US" sz="2000" dirty="0" err="1" smtClean="0">
                <a:latin typeface="Courier New"/>
                <a:cs typeface="Courier New"/>
              </a:rPr>
              <a:t>BackEndService</a:t>
            </a:r>
            <a:r>
              <a:rPr lang="en-US" sz="2000" dirty="0" smtClean="0">
                <a:latin typeface="Courier New"/>
                <a:cs typeface="Courier New"/>
              </a:rPr>
              <a:t> </a:t>
            </a:r>
            <a:r>
              <a:rPr lang="en-US" sz="2000" dirty="0" err="1" smtClean="0">
                <a:latin typeface="Courier New"/>
                <a:cs typeface="Courier New"/>
              </a:rPr>
              <a:t>theBackend</a:t>
            </a:r>
            <a:r>
              <a:rPr lang="en-US" sz="2000" dirty="0" smtClean="0">
                <a:latin typeface="Courier New"/>
                <a:cs typeface="Courier New"/>
              </a:rPr>
              <a:t> = backend;</a:t>
            </a:r>
          </a:p>
          <a:p>
            <a:pPr>
              <a:buNone/>
            </a:pPr>
            <a:r>
              <a:rPr lang="en-US" sz="2000" dirty="0" smtClean="0">
                <a:latin typeface="Courier New"/>
                <a:cs typeface="Courier New"/>
              </a:rPr>
              <a:t/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public </a:t>
            </a:r>
            <a:r>
              <a:rPr lang="en-US" sz="2000" dirty="0" err="1" smtClean="0">
                <a:latin typeface="Courier New"/>
                <a:cs typeface="Courier New"/>
              </a:rPr>
              <a:t>BackEndData</a:t>
            </a:r>
            <a:r>
              <a:rPr lang="en-US" sz="2000" dirty="0" smtClean="0">
                <a:latin typeface="Courier New"/>
                <a:cs typeface="Courier New"/>
              </a:rPr>
              <a:t> call() throws Exception {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 </a:t>
            </a:r>
          </a:p>
          <a:p>
            <a:pPr>
              <a:buNone/>
            </a:pPr>
            <a:r>
              <a:rPr lang="en-US" sz="2000" dirty="0" smtClean="0">
                <a:latin typeface="Courier New"/>
                <a:cs typeface="Courier New"/>
              </a:rPr>
              <a:t>   return </a:t>
            </a:r>
            <a:r>
              <a:rPr lang="en-US" sz="2000" b="1" dirty="0" err="1" smtClean="0">
                <a:latin typeface="Courier New"/>
                <a:cs typeface="Courier New"/>
              </a:rPr>
              <a:t>perfMonitor.invoke</a:t>
            </a:r>
            <a:r>
              <a:rPr lang="en-US" sz="2000" dirty="0" err="1" smtClean="0">
                <a:latin typeface="Courier New"/>
                <a:cs typeface="Courier New"/>
              </a:rPr>
              <a:t>(new</a:t>
            </a:r>
            <a:r>
              <a:rPr lang="en-US" sz="2000" dirty="0" smtClean="0">
                <a:latin typeface="Courier New"/>
                <a:cs typeface="Courier New"/>
              </a:rPr>
              <a:t> Callable&lt;</a:t>
            </a:r>
            <a:r>
              <a:rPr lang="en-US" sz="2000" dirty="0" err="1" smtClean="0">
                <a:latin typeface="Courier New"/>
                <a:cs typeface="Courier New"/>
              </a:rPr>
              <a:t>BackEndData</a:t>
            </a:r>
            <a:r>
              <a:rPr lang="en-US" sz="2000" dirty="0" smtClean="0">
                <a:latin typeface="Courier New"/>
                <a:cs typeface="Courier New"/>
              </a:rPr>
              <a:t>&gt;() {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   public </a:t>
            </a:r>
            <a:r>
              <a:rPr lang="en-US" sz="2000" dirty="0" err="1" smtClean="0">
                <a:latin typeface="Courier New"/>
                <a:cs typeface="Courier New"/>
              </a:rPr>
              <a:t>BackEndData</a:t>
            </a:r>
            <a:r>
              <a:rPr lang="en-US" sz="2000" dirty="0" smtClean="0">
                <a:latin typeface="Courier New"/>
                <a:cs typeface="Courier New"/>
              </a:rPr>
              <a:t> call() throws Exception {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	    return </a:t>
            </a:r>
            <a:r>
              <a:rPr lang="en-US" sz="2000" dirty="0" err="1" smtClean="0">
                <a:latin typeface="Courier New"/>
                <a:cs typeface="Courier New"/>
              </a:rPr>
              <a:t>theBackend.processArgument(myArg</a:t>
            </a:r>
            <a:r>
              <a:rPr lang="en-US" sz="2000" dirty="0" smtClean="0">
                <a:latin typeface="Courier New"/>
                <a:cs typeface="Courier New"/>
              </a:rPr>
              <a:t>);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	  }</a:t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	});</a:t>
            </a:r>
          </a:p>
          <a:p>
            <a:pPr>
              <a:buNone/>
            </a:pPr>
            <a:r>
              <a:rPr lang="en-US" sz="2000" dirty="0" smtClean="0">
                <a:latin typeface="Courier New"/>
                <a:cs typeface="Courier New"/>
              </a:rPr>
              <a:t/>
            </a:r>
            <a:br>
              <a:rPr lang="en-US" sz="2000" dirty="0" smtClean="0">
                <a:latin typeface="Courier New"/>
                <a:cs typeface="Courier New"/>
              </a:rPr>
            </a:br>
            <a:r>
              <a:rPr lang="en-US" sz="2000" dirty="0" smtClean="0">
                <a:latin typeface="Courier New"/>
                <a:cs typeface="Courier New"/>
              </a:rPr>
              <a:t>}</a:t>
            </a:r>
          </a:p>
          <a:p>
            <a:pPr>
              <a:buNone/>
            </a:pPr>
            <a:r>
              <a:rPr lang="en-US" sz="2000" dirty="0" smtClean="0">
                <a:latin typeface="Courier New"/>
                <a:cs typeface="Courier New"/>
              </a:rPr>
              <a:t>}</a:t>
            </a:r>
            <a:br>
              <a:rPr lang="en-US" sz="2000" dirty="0" smtClean="0">
                <a:latin typeface="Courier New"/>
                <a:cs typeface="Courier New"/>
              </a:rPr>
            </a:br>
            <a:endParaRPr lang="en-US" sz="2000" dirty="0">
              <a:latin typeface="Courier New"/>
              <a:cs typeface="Courier New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Decoration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7151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8000" dirty="0" smtClean="0"/>
              <a:t>DEMO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talk about…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208801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Prepare for anything</a:t>
            </a:r>
          </a:p>
          <a:p>
            <a:r>
              <a:rPr lang="en-US" dirty="0"/>
              <a:t>Test the disaster/impossible </a:t>
            </a:r>
            <a:r>
              <a:rPr lang="en-US" dirty="0" smtClean="0"/>
              <a:t>regularly</a:t>
            </a:r>
          </a:p>
          <a:p>
            <a:pPr lvl="1"/>
            <a:r>
              <a:rPr lang="en-US" dirty="0" err="1" smtClean="0"/>
              <a:t>CircuitBreakers</a:t>
            </a:r>
            <a:r>
              <a:rPr lang="en-US" dirty="0" smtClean="0"/>
              <a:t> can help deal with odd situations</a:t>
            </a:r>
          </a:p>
          <a:p>
            <a:r>
              <a:rPr lang="en-US" dirty="0" err="1" smtClean="0"/>
              <a:t>JRugged</a:t>
            </a:r>
            <a:r>
              <a:rPr lang="en-US" dirty="0" smtClean="0"/>
              <a:t> helps you code your applications to know about their environment</a:t>
            </a:r>
          </a:p>
          <a:p>
            <a:pPr lvl="1"/>
            <a:r>
              <a:rPr lang="en-US" dirty="0" smtClean="0"/>
              <a:t>Status and </a:t>
            </a:r>
            <a:r>
              <a:rPr lang="en-US" dirty="0" err="1" smtClean="0"/>
              <a:t>CircuitBreakers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23982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JRugged</a:t>
            </a:r>
            <a:r>
              <a:rPr lang="en-US" dirty="0" smtClean="0"/>
              <a:t> helps you to avoid as much Human Intervention as possible</a:t>
            </a:r>
          </a:p>
          <a:p>
            <a:r>
              <a:rPr lang="en-US" dirty="0" err="1" smtClean="0"/>
              <a:t>JRugged</a:t>
            </a:r>
            <a:r>
              <a:rPr lang="en-US" dirty="0" smtClean="0"/>
              <a:t> metrics provide you an understanding of how your application behaves normally or when under pressure</a:t>
            </a:r>
          </a:p>
          <a:p>
            <a:pPr lvl="1"/>
            <a:r>
              <a:rPr lang="en-US" dirty="0" err="1" smtClean="0"/>
              <a:t>PerformanceMonitors</a:t>
            </a:r>
            <a:r>
              <a:rPr lang="en-US" dirty="0" smtClean="0"/>
              <a:t> and Statistics</a:t>
            </a:r>
          </a:p>
          <a:p>
            <a:r>
              <a:rPr lang="en-US" dirty="0" err="1" smtClean="0"/>
              <a:t>JRugged</a:t>
            </a:r>
            <a:r>
              <a:rPr lang="en-US" dirty="0" smtClean="0"/>
              <a:t> makes application instrumentation </a:t>
            </a:r>
            <a:r>
              <a:rPr lang="en-US" smtClean="0"/>
              <a:t>so easy </a:t>
            </a:r>
            <a:r>
              <a:rPr lang="en-US" dirty="0" smtClean="0"/>
              <a:t>it becomes criminal NOT to use/add it.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831522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GO GET THE CODE!!</a:t>
            </a:r>
          </a:p>
          <a:p>
            <a:pPr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http://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code.google.com/p/jrugged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</a:p>
          <a:p>
            <a:endParaRPr lang="en-US" dirty="0" smtClean="0"/>
          </a:p>
          <a:p>
            <a:r>
              <a:rPr lang="en-US" dirty="0" smtClean="0"/>
              <a:t>C# port in the works</a:t>
            </a:r>
          </a:p>
          <a:p>
            <a:pPr algn="ctr">
              <a:buNone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http://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code.google.com/p/</a:t>
            </a:r>
            <a:r>
              <a:rPr lang="en-US" sz="54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</a:t>
            </a:r>
            <a:r>
              <a:rPr lang="en-US" sz="4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rugged</a:t>
            </a: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</a:t>
            </a:r>
          </a:p>
          <a:p>
            <a:endParaRPr lang="en-US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en-US" dirty="0" smtClean="0">
                <a:latin typeface="Calibri (Body)"/>
                <a:cs typeface="Calibri (Body)"/>
              </a:rPr>
              <a:t>Other ports?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juicy bits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94218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Twitter: @</a:t>
            </a:r>
            <a:r>
              <a:rPr lang="en-US" dirty="0" err="1" smtClean="0"/>
              <a:t>joercampbell</a:t>
            </a:r>
            <a:endParaRPr lang="en-US" dirty="0" smtClean="0"/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joseph_campbell@comcast.com</a:t>
            </a:r>
            <a:endParaRPr lang="en-US" dirty="0" smtClean="0"/>
          </a:p>
          <a:p>
            <a:r>
              <a:rPr lang="en-US" dirty="0" smtClean="0"/>
              <a:t>Blog: </a:t>
            </a:r>
            <a:r>
              <a:rPr lang="en-US" dirty="0" smtClean="0">
                <a:hlinkClick r:id="rId3"/>
              </a:rPr>
              <a:t>http://ponderousprog.blogspot.com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Props</a:t>
            </a:r>
            <a:r>
              <a:rPr lang="en-US" dirty="0"/>
              <a:t>: </a:t>
            </a:r>
            <a:r>
              <a:rPr lang="en-US" dirty="0">
                <a:hlinkClick r:id="rId4"/>
              </a:rPr>
              <a:t>http://s.omniti.net/surge/i/content/slides/</a:t>
            </a:r>
            <a:r>
              <a:rPr lang="en-US" dirty="0" smtClean="0">
                <a:hlinkClick r:id="rId4"/>
              </a:rPr>
              <a:t>ClosingPlenary.pdf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Close 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85180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8000" dirty="0" smtClean="0"/>
              <a:t>LOW FI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3329049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Webapp</a:t>
            </a:r>
            <a:r>
              <a:rPr lang="en-US" dirty="0" smtClean="0"/>
              <a:t> controller (Spring MVC)</a:t>
            </a:r>
            <a:endParaRPr lang="en-US" dirty="0"/>
          </a:p>
        </p:txBody>
      </p:sp>
      <p:pic>
        <p:nvPicPr>
          <p:cNvPr id="7" name="Picture 6" descr="Screen shot 2011-04-26 at 7.22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19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657116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‘Business’ logic</a:t>
            </a:r>
            <a:endParaRPr lang="en-US" dirty="0"/>
          </a:p>
        </p:txBody>
      </p:sp>
      <p:pic>
        <p:nvPicPr>
          <p:cNvPr id="4" name="Picture 3" descr="Screen shot 2011-04-26 at 7.24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203200" y="965200"/>
            <a:ext cx="8636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39141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sh-3.2# </a:t>
            </a:r>
            <a:r>
              <a:rPr lang="en-US" dirty="0" err="1"/>
              <a:t>whoami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31" y="1003300"/>
            <a:ext cx="8873269" cy="499495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117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www.resourcesforlife.com</a:t>
            </a:r>
            <a:r>
              <a:rPr lang="en-US" sz="1000" dirty="0"/>
              <a:t>/docs/item1424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4203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starting point</a:t>
            </a:r>
            <a:endParaRPr lang="en-US" dirty="0"/>
          </a:p>
        </p:txBody>
      </p:sp>
      <p:pic>
        <p:nvPicPr>
          <p:cNvPr id="4" name="Picture 3" descr="Screen shot 2011-04-26 at 7.2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90462"/>
            <a:ext cx="9144000" cy="410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715305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proxy information and Breaker </a:t>
            </a:r>
            <a:r>
              <a:rPr lang="en-US" dirty="0" err="1" smtClean="0"/>
              <a:t>config</a:t>
            </a:r>
            <a:endParaRPr lang="en-US" dirty="0"/>
          </a:p>
        </p:txBody>
      </p:sp>
      <p:pic>
        <p:nvPicPr>
          <p:cNvPr id="4" name="Picture 3" descr="Screen shot 2011-04-26 at 7.2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048952"/>
            <a:ext cx="9144000" cy="49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518700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JMX Publishing</a:t>
            </a:r>
            <a:endParaRPr lang="en-US" dirty="0"/>
          </a:p>
        </p:txBody>
      </p:sp>
      <p:pic>
        <p:nvPicPr>
          <p:cNvPr id="5" name="Picture 4" descr="Screen shot 2011-04-26 at 7.2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905202"/>
            <a:ext cx="9144000" cy="51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26645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04-26 at 7.34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65100" y="1274293"/>
            <a:ext cx="8801100" cy="441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0267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</a:t>
            </a:r>
            <a:r>
              <a:rPr lang="en-US" dirty="0" err="1"/>
              <a:t>Webapp</a:t>
            </a:r>
            <a:r>
              <a:rPr lang="en-US" dirty="0"/>
              <a:t> controller (Spring MVC)</a:t>
            </a:r>
          </a:p>
        </p:txBody>
      </p:sp>
      <p:pic>
        <p:nvPicPr>
          <p:cNvPr id="4" name="Picture 3" descr="Screen shot 2011-04-26 at 7.36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431800" y="881943"/>
            <a:ext cx="8077477" cy="51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799368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‘Business’ logic</a:t>
            </a:r>
          </a:p>
        </p:txBody>
      </p:sp>
      <p:pic>
        <p:nvPicPr>
          <p:cNvPr id="4" name="Picture 3" descr="Screen shot 2011-04-26 at 7.37.2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32851"/>
            <a:ext cx="9144000" cy="462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836227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starting point</a:t>
            </a:r>
          </a:p>
        </p:txBody>
      </p:sp>
      <p:pic>
        <p:nvPicPr>
          <p:cNvPr id="4" name="Picture 3" descr="Screen shot 2011-04-26 at 7.38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401727"/>
            <a:ext cx="9144000" cy="407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04455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OMG IT CAN’T BE THAT EASY!</a:t>
            </a:r>
            <a:endParaRPr lang="en-US" dirty="0"/>
          </a:p>
        </p:txBody>
      </p:sp>
      <p:pic>
        <p:nvPicPr>
          <p:cNvPr id="4" name="Picture 3" descr="Screen shot 2011-04-26 at 7.3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114300" y="1247531"/>
            <a:ext cx="9144000" cy="9085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27143" y="2844800"/>
            <a:ext cx="631442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/>
              <a:t>HELL YES – </a:t>
            </a:r>
          </a:p>
          <a:p>
            <a:r>
              <a:rPr lang="en-US" sz="6000" dirty="0"/>
              <a:t>	</a:t>
            </a:r>
            <a:r>
              <a:rPr lang="en-US" sz="6000" dirty="0" smtClean="0"/>
              <a:t>		ITS THAT EASY!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1226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 JMX Publishing</a:t>
            </a:r>
          </a:p>
        </p:txBody>
      </p:sp>
      <p:pic>
        <p:nvPicPr>
          <p:cNvPr id="4" name="Picture 3" descr="Screen shot 2011-04-26 at 7.41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0" y="1221355"/>
            <a:ext cx="9144000" cy="474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525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04-26 at 7.44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tretch>
            <a:fillRect/>
          </a:stretch>
        </p:blipFill>
        <p:spPr>
          <a:xfrm>
            <a:off x="596900" y="917630"/>
            <a:ext cx="7861300" cy="511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41193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en-US" sz="8000" dirty="0" smtClean="0"/>
              <a:t>FAILURE</a:t>
            </a:r>
            <a:endParaRPr lang="en-US" sz="8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Lets talk about…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26798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977814"/>
            <a:ext cx="7137400" cy="52578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88668"/>
            <a:ext cx="53213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news.nationalgeographic.com</a:t>
            </a:r>
            <a:r>
              <a:rPr lang="en-US" sz="900" dirty="0"/>
              <a:t>/news/2010/07/</a:t>
            </a:r>
            <a:r>
              <a:rPr lang="en-US" sz="900" dirty="0" err="1"/>
              <a:t>photogalleries</a:t>
            </a:r>
            <a:r>
              <a:rPr lang="en-US" sz="900" dirty="0"/>
              <a:t>/100715-bp-containment-cap-nation-gulf-oil-spill-leak-pictures/#/bp-oil-well-new-cap-gushing_23455_600x450.jpg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06883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10925" b="10925"/>
          <a:stretch>
            <a:fillRect/>
          </a:stretch>
        </p:blipFill>
        <p:spPr>
          <a:xfrm>
            <a:off x="469900" y="1066800"/>
            <a:ext cx="8229600" cy="505936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www.eoearth.org</a:t>
            </a:r>
            <a:r>
              <a:rPr lang="en-US" sz="900" dirty="0"/>
              <a:t>/article/</a:t>
            </a:r>
            <a:r>
              <a:rPr lang="en-US" sz="900" dirty="0" err="1"/>
              <a:t>Three_Mile_Island,_Pennsylvania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7541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inevitable </a:t>
            </a:r>
            <a:r>
              <a:rPr lang="en-US" dirty="0"/>
              <a:t>b</a:t>
            </a:r>
            <a:r>
              <a:rPr lang="en-US" dirty="0" smtClean="0"/>
              <a:t>ackhoe problem…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9144000" cy="34089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62716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www.wktelecom.coop</a:t>
            </a:r>
            <a:r>
              <a:rPr lang="en-US" sz="900" dirty="0"/>
              <a:t>/</a:t>
            </a:r>
            <a:r>
              <a:rPr lang="en-US" sz="900" dirty="0" err="1"/>
              <a:t>QNAMii</a:t>
            </a:r>
            <a:r>
              <a:rPr lang="en-US" sz="900" dirty="0"/>
              <a:t>/</a:t>
            </a:r>
            <a:r>
              <a:rPr lang="en-US" sz="900" dirty="0" err="1"/>
              <a:t>userfiles</a:t>
            </a:r>
            <a:r>
              <a:rPr lang="en-US" sz="900" dirty="0"/>
              <a:t>/Image/</a:t>
            </a:r>
            <a:r>
              <a:rPr lang="en-US" sz="900" dirty="0" err="1"/>
              <a:t>call_before_you_dig.jpg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67277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99" y="970280"/>
            <a:ext cx="6359525" cy="508762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627168"/>
            <a:ext cx="127470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/>
              <a:t>http://</a:t>
            </a:r>
            <a:r>
              <a:rPr lang="en-US" sz="900" dirty="0" err="1"/>
              <a:t>nerdynerds.net</a:t>
            </a:r>
            <a:r>
              <a:rPr lang="en-US" sz="9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542365044"/>
      </p:ext>
    </p:extLst>
  </p:cSld>
  <p:clrMapOvr>
    <a:masterClrMapping/>
  </p:clrMapOvr>
</p:sld>
</file>

<file path=ppt/theme/theme1.xml><?xml version="1.0" encoding="utf-8"?>
<a:theme xmlns:a="http://schemas.openxmlformats.org/drawingml/2006/main" name="Cookie-Brownba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Cookie-Brownbag.pptx</Template>
  <TotalTime>61391</TotalTime>
  <Words>1095</Words>
  <Application>Microsoft Macintosh PowerPoint</Application>
  <PresentationFormat>On-screen Show (4:3)</PresentationFormat>
  <Paragraphs>163</Paragraphs>
  <Slides>49</Slides>
  <Notes>12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Cookie-Brownbag</vt:lpstr>
      <vt:lpstr>JRugged: Successfully Planning for Failure </vt:lpstr>
      <vt:lpstr>sh-3.2# whoami</vt:lpstr>
      <vt:lpstr>sh-3.2# whoami</vt:lpstr>
      <vt:lpstr>sh-3.2# whoami</vt:lpstr>
      <vt:lpstr>Lets talk about…</vt:lpstr>
      <vt:lpstr>Slide 6</vt:lpstr>
      <vt:lpstr>Slide 7</vt:lpstr>
      <vt:lpstr>The inevitable backhoe problem…</vt:lpstr>
      <vt:lpstr>Slide 9</vt:lpstr>
      <vt:lpstr>The early morning call…</vt:lpstr>
      <vt:lpstr>Lets talk about…</vt:lpstr>
      <vt:lpstr>Thou shalt always remain recoverable</vt:lpstr>
      <vt:lpstr>Test what happens…</vt:lpstr>
      <vt:lpstr>Human Intervention</vt:lpstr>
      <vt:lpstr>CircuitBreaker</vt:lpstr>
      <vt:lpstr>How it works…</vt:lpstr>
      <vt:lpstr>That which cannot be measured cannot be scaled</vt:lpstr>
      <vt:lpstr>How many? (RequestCounter)</vt:lpstr>
      <vt:lpstr>How much (per unit time)? (FlowMeter)</vt:lpstr>
      <vt:lpstr>How fast? (LatencyTracker)</vt:lpstr>
      <vt:lpstr>Statistics for good measure… (MovingAverage)</vt:lpstr>
      <vt:lpstr>PerformanceMonitor</vt:lpstr>
      <vt:lpstr>Operate even in the greatest of storms</vt:lpstr>
      <vt:lpstr>ConstantFlowRegulator</vt:lpstr>
      <vt:lpstr>ServiceRetrier</vt:lpstr>
      <vt:lpstr>Status/RolledUpStatus</vt:lpstr>
      <vt:lpstr>So what if…</vt:lpstr>
      <vt:lpstr>The Needle</vt:lpstr>
      <vt:lpstr>Packaging</vt:lpstr>
      <vt:lpstr>Decorator Pattern</vt:lpstr>
      <vt:lpstr>Decoration Example</vt:lpstr>
      <vt:lpstr>Lets talk about…</vt:lpstr>
      <vt:lpstr>Conclusions</vt:lpstr>
      <vt:lpstr>Conclusions</vt:lpstr>
      <vt:lpstr>The juicy bits</vt:lpstr>
      <vt:lpstr>Close out</vt:lpstr>
      <vt:lpstr>DEMO</vt:lpstr>
      <vt:lpstr>Our Webapp controller (Spring MVC)</vt:lpstr>
      <vt:lpstr>Our ‘Business’ logic</vt:lpstr>
      <vt:lpstr>The starting point</vt:lpstr>
      <vt:lpstr>Add proxy information and Breaker config</vt:lpstr>
      <vt:lpstr>ADD JMX Publishing</vt:lpstr>
      <vt:lpstr>Slide 43</vt:lpstr>
      <vt:lpstr>Our Webapp controller (Spring MVC)</vt:lpstr>
      <vt:lpstr>Our ‘Business’ logic</vt:lpstr>
      <vt:lpstr>The starting point</vt:lpstr>
      <vt:lpstr>OMG IT CAN’T BE THAT EASY!</vt:lpstr>
      <vt:lpstr>ADD JMX Publishing</vt:lpstr>
      <vt:lpstr>Slide 49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CIM-CET Architecture Proposal</dc:title>
  <dc:creator>Comcast User</dc:creator>
  <cp:lastModifiedBy>Jennifer Rappaport</cp:lastModifiedBy>
  <cp:revision>173</cp:revision>
  <cp:lastPrinted>2010-01-22T18:27:45Z</cp:lastPrinted>
  <dcterms:created xsi:type="dcterms:W3CDTF">2011-05-03T18:07:58Z</dcterms:created>
  <dcterms:modified xsi:type="dcterms:W3CDTF">2011-05-03T18:08:21Z</dcterms:modified>
</cp:coreProperties>
</file>